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27" r:id="rId4"/>
  </p:sldMasterIdLst>
  <p:notesMasterIdLst>
    <p:notesMasterId r:id="rId14"/>
  </p:notesMasterIdLst>
  <p:handoutMasterIdLst>
    <p:handoutMasterId r:id="rId15"/>
  </p:handoutMasterIdLst>
  <p:sldIdLst>
    <p:sldId id="325" r:id="rId5"/>
    <p:sldId id="328" r:id="rId6"/>
    <p:sldId id="329" r:id="rId7"/>
    <p:sldId id="326" r:id="rId8"/>
    <p:sldId id="327" r:id="rId9"/>
    <p:sldId id="330" r:id="rId10"/>
    <p:sldId id="331" r:id="rId11"/>
    <p:sldId id="332" r:id="rId12"/>
    <p:sldId id="333" r:id="rId13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Эльвина" initials="Э" lastIdx="2" clrIdx="0">
    <p:extLst>
      <p:ext uri="{19B8F6BF-5375-455C-9EA6-DF929625EA0E}">
        <p15:presenceInfo xmlns:p15="http://schemas.microsoft.com/office/powerpoint/2012/main" userId="b30506812ebbca6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394" autoAdjust="0"/>
  </p:normalViewPr>
  <p:slideViewPr>
    <p:cSldViewPr snapToGrid="0">
      <p:cViewPr varScale="1">
        <p:scale>
          <a:sx n="81" d="100"/>
          <a:sy n="81" d="100"/>
        </p:scale>
        <p:origin x="677" y="67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-2069"/>
    </p:cViewPr>
  </p:sorterViewPr>
  <p:notesViewPr>
    <p:cSldViewPr snapToGrid="0">
      <p:cViewPr varScale="1">
        <p:scale>
          <a:sx n="82" d="100"/>
          <a:sy n="82" d="100"/>
        </p:scale>
        <p:origin x="394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04B9809-3C73-CA2B-1791-620EA168CC0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C7B1C58-A1FD-D1E1-33AB-1303C48435C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BF008467-2CF4-44C4-BC6F-EA0C957DA656}" type="datetime1">
              <a:rPr lang="ru-RU" smtClean="0"/>
              <a:t>22.01.2026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717A0D9-659F-DDC6-CBD8-29B61E0FF7E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F9E0617-6128-05F5-8F48-6A0A1D1479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4C0A24AC-02A6-46A1-A072-EAC8AC25DCA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839198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sv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fld id="{690CFE15-E42B-4671-A8D8-54DDE9A6CC4D}" type="datetime1">
              <a:rPr lang="ru-RU" smtClean="0"/>
              <a:pPr/>
              <a:t>22.01.2026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ru-RU"/>
            </a:defPPr>
          </a:lstStyle>
          <a:p>
            <a:pPr lvl="0" rtl="0"/>
            <a:r>
              <a:rPr lang="ru-RU"/>
              <a:t>Щелкните, чтобы изменить стили текста образца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0DC92804-03A6-47F6-A893-4DDB8903A80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4717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DC92804-03A6-47F6-A893-4DDB8903A808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2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DC92804-03A6-47F6-A893-4DDB8903A808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1631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EF7D84AA-0BCE-9C85-4510-34EBAE061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524" y="708955"/>
            <a:ext cx="12193526" cy="5463893"/>
            <a:chOff x="-1524" y="708955"/>
            <a:chExt cx="12193526" cy="5463893"/>
          </a:xfrm>
        </p:grpSpPr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E41002A6-9DB7-26A1-2425-8C496B953CA4}"/>
                </a:ext>
              </a:extLst>
            </p:cNvPr>
            <p:cNvSpPr/>
            <p:nvPr userDrawn="1"/>
          </p:nvSpPr>
          <p:spPr>
            <a:xfrm>
              <a:off x="-1524" y="709613"/>
              <a:ext cx="12192000" cy="5463235"/>
            </a:xfrm>
            <a:prstGeom prst="rect">
              <a:avLst/>
            </a:prstGeom>
            <a:solidFill>
              <a:schemeClr val="accent3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dirty="0">
                <a:latin typeface="Times New Roman" panose="02020603050405020304" pitchFamily="18" charset="0"/>
              </a:endParaRPr>
            </a:p>
          </p:txBody>
        </p:sp>
        <p:pic>
          <p:nvPicPr>
            <p:cNvPr id="25" name="Рисунок 24">
              <a:extLst>
                <a:ext uri="{FF2B5EF4-FFF2-40B4-BE49-F238E27FC236}">
                  <a16:creationId xmlns:a16="http://schemas.microsoft.com/office/drawing/2014/main" id="{9F029623-B14D-1CDC-9D8F-47D563937B5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43670" t="-7182" r="-9886" b="52046"/>
            <a:stretch/>
          </p:blipFill>
          <p:spPr>
            <a:xfrm>
              <a:off x="-1" y="1162050"/>
              <a:ext cx="5568949" cy="5009032"/>
            </a:xfrm>
            <a:prstGeom prst="rect">
              <a:avLst/>
            </a:prstGeom>
          </p:spPr>
        </p:pic>
        <p:pic>
          <p:nvPicPr>
            <p:cNvPr id="26" name="Рисунок 25">
              <a:extLst>
                <a:ext uri="{FF2B5EF4-FFF2-40B4-BE49-F238E27FC236}">
                  <a16:creationId xmlns:a16="http://schemas.microsoft.com/office/drawing/2014/main" id="{B4D8031F-ED2A-8D7E-D369-6BF3256FE3F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256" t="-7183" r="44925" b="48899"/>
            <a:stretch/>
          </p:blipFill>
          <p:spPr>
            <a:xfrm rot="16200000">
              <a:off x="7239292" y="366674"/>
              <a:ext cx="4610430" cy="5294991"/>
            </a:xfrm>
            <a:prstGeom prst="rect">
              <a:avLst/>
            </a:prstGeom>
          </p:spPr>
        </p:pic>
      </p:grp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8A28D3FB-54EA-410D-A062-8F118E5D0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6593477A-1279-4BCC-8257-14CC2361F8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97F04C86-E215-DFBB-8302-70BCCDFC2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708956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CF29577F-647F-5850-5636-6ED05B995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94828" y="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F7CBFB4F-DC16-FC59-E9E7-B92910449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16429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A3690604-E7DB-AFA3-7E13-CAFF46FF5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279680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CE2874C2-BA39-4778-DC11-487CC4FCA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605041" y="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46D6334D-FB4A-4843-F2FB-1CAC50021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86958" y="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C043C06-5053-E291-E708-44B684DC52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8932" y="1115167"/>
            <a:ext cx="8534136" cy="4655385"/>
          </a:xfrm>
        </p:spPr>
        <p:txBody>
          <a:bodyPr rtlCol="0">
            <a:noAutofit/>
          </a:bodyPr>
          <a:lstStyle>
            <a:lvl1pPr algn="ctr">
              <a:defRPr lang="ru-RU" sz="7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758379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рыв раздела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BC2EA47A-F66B-4005-A5A4-458E90C096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2897" y="576262"/>
            <a:ext cx="5646541" cy="5295371"/>
          </a:xfrm>
        </p:spPr>
        <p:txBody>
          <a:bodyPr rtlCol="0" anchor="ctr" anchorCtr="0">
            <a:normAutofit/>
          </a:bodyPr>
          <a:lstStyle>
            <a:lvl1pPr>
              <a:defRPr lang="ru-RU" sz="4400"/>
            </a:lvl1pPr>
          </a:lstStyle>
          <a:p>
            <a:pPr algn="l" rtl="0">
              <a:lnSpc>
                <a:spcPts val="5800"/>
              </a:lnSpc>
            </a:pPr>
            <a:r>
              <a:rPr lang="ru-RU" sz="4800"/>
              <a:t>Заголовок слайда </a:t>
            </a:r>
          </a:p>
        </p:txBody>
      </p:sp>
      <p:sp>
        <p:nvSpPr>
          <p:cNvPr id="2" name="Рисунок 13">
            <a:extLst>
              <a:ext uri="{FF2B5EF4-FFF2-40B4-BE49-F238E27FC236}">
                <a16:creationId xmlns:a16="http://schemas.microsoft.com/office/drawing/2014/main" id="{6379D45C-F78A-E101-CD9D-C98EA6E6C56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83095" y="-1"/>
            <a:ext cx="5013087" cy="6857998"/>
          </a:xfrm>
          <a:solidFill>
            <a:schemeClr val="accent3"/>
          </a:solidFill>
        </p:spPr>
        <p:txBody>
          <a:bodyPr rtlCol="0">
            <a:normAutofit/>
          </a:bodyPr>
          <a:lstStyle>
            <a:lvl1pPr marL="0" indent="0" algn="ctr">
              <a:buNone/>
              <a:defRPr lang="ru-RU" sz="1800"/>
            </a:lvl1pPr>
          </a:lstStyle>
          <a:p>
            <a:pPr rtl="0"/>
            <a:r>
              <a:rPr lang="ru-RU"/>
              <a:t>Вставка рисунка</a:t>
            </a:r>
          </a:p>
        </p:txBody>
      </p:sp>
    </p:spTree>
    <p:extLst>
      <p:ext uri="{BB962C8B-B14F-4D97-AF65-F5344CB8AC3E}">
        <p14:creationId xmlns:p14="http://schemas.microsoft.com/office/powerpoint/2010/main" val="126386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рыв раздела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DB7AE2FB-B934-16AA-2537-04016B7F1A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2897" y="576263"/>
            <a:ext cx="5646541" cy="3304494"/>
          </a:xfrm>
        </p:spPr>
        <p:txBody>
          <a:bodyPr rtlCol="0" anchor="b" anchorCtr="0">
            <a:normAutofit/>
          </a:bodyPr>
          <a:lstStyle>
            <a:lvl1pPr>
              <a:defRPr lang="ru-RU" sz="4400"/>
            </a:lvl1pPr>
          </a:lstStyle>
          <a:p>
            <a:pPr algn="l" rtl="0">
              <a:lnSpc>
                <a:spcPts val="5800"/>
              </a:lnSpc>
            </a:pPr>
            <a:r>
              <a:rPr lang="ru-RU" sz="4800"/>
              <a:t>Заголовок слайда </a:t>
            </a:r>
          </a:p>
        </p:txBody>
      </p:sp>
      <p:sp>
        <p:nvSpPr>
          <p:cNvPr id="4" name="Текст 14">
            <a:extLst>
              <a:ext uri="{FF2B5EF4-FFF2-40B4-BE49-F238E27FC236}">
                <a16:creationId xmlns:a16="http://schemas.microsoft.com/office/drawing/2014/main" id="{B5241927-0828-2C0E-290E-E82A357BC8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2275" y="4148138"/>
            <a:ext cx="5673726" cy="1528762"/>
          </a:xfrm>
        </p:spPr>
        <p:txBody>
          <a:bodyPr rtlCol="0"/>
          <a:lstStyle>
            <a:lvl1pPr marL="0" indent="0">
              <a:buNone/>
              <a:defRPr lang="ru-RU"/>
            </a:lvl1pPr>
          </a:lstStyle>
          <a:p>
            <a:pPr lvl="0" rtl="0"/>
            <a:r>
              <a:rPr lang="ru-RU"/>
              <a:t>Подзаголовок слайда</a:t>
            </a:r>
          </a:p>
        </p:txBody>
      </p:sp>
      <p:sp>
        <p:nvSpPr>
          <p:cNvPr id="2" name="Рисунок 13">
            <a:extLst>
              <a:ext uri="{FF2B5EF4-FFF2-40B4-BE49-F238E27FC236}">
                <a16:creationId xmlns:a16="http://schemas.microsoft.com/office/drawing/2014/main" id="{6379D45C-F78A-E101-CD9D-C98EA6E6C56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83095" y="-1"/>
            <a:ext cx="5013087" cy="6857998"/>
          </a:xfrm>
          <a:solidFill>
            <a:schemeClr val="accent3"/>
          </a:solidFill>
        </p:spPr>
        <p:txBody>
          <a:bodyPr rtlCol="0">
            <a:normAutofit/>
          </a:bodyPr>
          <a:lstStyle>
            <a:lvl1pPr marL="0" indent="0" algn="ctr">
              <a:buNone/>
              <a:defRPr lang="ru-RU" sz="1800"/>
            </a:lvl1pPr>
          </a:lstStyle>
          <a:p>
            <a:pPr rtl="0"/>
            <a:r>
              <a:rPr lang="ru-RU"/>
              <a:t>Вставка рисунка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A4F6DF6-2D97-1E21-15A5-D0E9397E2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504656" y="2020824"/>
            <a:ext cx="687343" cy="1896697"/>
          </a:xfrm>
          <a:prstGeom prst="rect">
            <a:avLst/>
          </a:prstGeom>
          <a:solidFill>
            <a:schemeClr val="accent3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>
            <a:defPPr>
              <a:defRPr lang="ru-RU"/>
            </a:def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614855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D8B6FBD3-8FFB-2E51-CAC4-CFB7B5AF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491640" y="0"/>
            <a:ext cx="708823" cy="713232"/>
          </a:xfrm>
          <a:prstGeom prst="rect">
            <a:avLst/>
          </a:prstGeom>
          <a:solidFill>
            <a:schemeClr val="accent3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>
            <a:defPPr>
              <a:defRPr lang="ru-RU"/>
            </a:def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2F9955-0460-4A20-8FC6-3005955600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2178" y="365125"/>
            <a:ext cx="10660350" cy="1325563"/>
          </a:xfrm>
        </p:spPr>
        <p:txBody>
          <a:bodyPr rtlCol="0">
            <a:normAutofit/>
          </a:bodyPr>
          <a:lstStyle>
            <a:lvl1pPr>
              <a:defRPr lang="ru-RU" sz="44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9717496-E470-4CF6-884C-F07390A4688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22178" y="2198914"/>
            <a:ext cx="5157787" cy="3455925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buNone/>
              <a:defRPr lang="ru-RU" sz="1800"/>
            </a:lvl1pPr>
            <a:lvl2pPr marL="228600">
              <a:spcBef>
                <a:spcPts val="1000"/>
              </a:spcBef>
              <a:defRPr lang="ru-RU" sz="1800"/>
            </a:lvl2pPr>
            <a:lvl3pPr marL="685800">
              <a:spcBef>
                <a:spcPts val="1000"/>
              </a:spcBef>
              <a:defRPr lang="ru-RU" sz="1800"/>
            </a:lvl3pPr>
            <a:lvl4pPr marL="1143000">
              <a:spcBef>
                <a:spcPts val="1000"/>
              </a:spcBef>
              <a:defRPr lang="ru-RU" sz="1800"/>
            </a:lvl4pPr>
            <a:lvl5pPr marL="1600200">
              <a:spcBef>
                <a:spcPts val="1000"/>
              </a:spcBef>
              <a:defRPr lang="ru-RU" sz="1800"/>
            </a:lvl5pPr>
          </a:lstStyle>
          <a:p>
            <a:pPr lvl="0" rtl="0"/>
            <a:r>
              <a:rPr lang="ru-RU"/>
              <a:t>Щелкните, чтобы добавить содержимое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10" name="Дата 9">
            <a:extLst>
              <a:ext uri="{FF2B5EF4-FFF2-40B4-BE49-F238E27FC236}">
                <a16:creationId xmlns:a16="http://schemas.microsoft.com/office/drawing/2014/main" id="{7198C3F1-4E77-7888-CDB8-CF9406E4A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20ГГ</a:t>
            </a:r>
            <a:endParaRPr lang="ru-RU" dirty="0"/>
          </a:p>
        </p:txBody>
      </p:sp>
      <p:sp>
        <p:nvSpPr>
          <p:cNvPr id="11" name="Нижний колонтитул 10">
            <a:extLst>
              <a:ext uri="{FF2B5EF4-FFF2-40B4-BE49-F238E27FC236}">
                <a16:creationId xmlns:a16="http://schemas.microsoft.com/office/drawing/2014/main" id="{493561D3-90F6-AD82-BCFE-90F9427D8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Образец текста нижнего колонтитула</a:t>
            </a:r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932F9B33-3FA7-526F-7B45-342EB64A1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0"/>
            <a:ext cx="685800" cy="68580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3A4F6043-7A67-491B-98BC-F933DED7226D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3" name="Объект 3">
            <a:extLst>
              <a:ext uri="{FF2B5EF4-FFF2-40B4-BE49-F238E27FC236}">
                <a16:creationId xmlns:a16="http://schemas.microsoft.com/office/drawing/2014/main" id="{E620B83B-1673-865A-1958-873C4765EFA0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924741" y="2198913"/>
            <a:ext cx="5157787" cy="3455925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buNone/>
              <a:defRPr lang="ru-RU" sz="1800"/>
            </a:lvl1pPr>
            <a:lvl2pPr marL="228600">
              <a:spcBef>
                <a:spcPts val="1000"/>
              </a:spcBef>
              <a:defRPr lang="ru-RU" sz="1800"/>
            </a:lvl2pPr>
            <a:lvl3pPr marL="685800">
              <a:spcBef>
                <a:spcPts val="1000"/>
              </a:spcBef>
              <a:defRPr lang="ru-RU" sz="1800"/>
            </a:lvl3pPr>
            <a:lvl4pPr marL="1143000">
              <a:spcBef>
                <a:spcPts val="1000"/>
              </a:spcBef>
              <a:defRPr lang="ru-RU" sz="1800"/>
            </a:lvl4pPr>
            <a:lvl5pPr marL="1600200">
              <a:spcBef>
                <a:spcPts val="1000"/>
              </a:spcBef>
              <a:defRPr lang="ru-RU" sz="1800"/>
            </a:lvl5pPr>
          </a:lstStyle>
          <a:p>
            <a:pPr lvl="0" rtl="0"/>
            <a:r>
              <a:rPr lang="ru-RU"/>
              <a:t>Щелкните, чтобы добавить содержимое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31007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, содержание и 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CAF4BC-D1E9-40F0-A26B-9EA9B6B697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23" y="365760"/>
            <a:ext cx="11067089" cy="1325880"/>
          </a:xfrm>
        </p:spPr>
        <p:txBody>
          <a:bodyPr rtlCol="0" anchor="ctr">
            <a:normAutofit/>
          </a:bodyPr>
          <a:lstStyle>
            <a:lvl1pPr>
              <a:lnSpc>
                <a:spcPts val="2800"/>
              </a:lnSpc>
              <a:spcBef>
                <a:spcPts val="1000"/>
              </a:spcBef>
              <a:defRPr lang="ru-RU" sz="4400" b="0" i="0"/>
            </a:lvl1pPr>
          </a:lstStyle>
          <a:p>
            <a:pPr rtl="0"/>
            <a:r>
              <a:rPr lang="ru-RU" sz="4400"/>
              <a:t>Заголовок слайда </a:t>
            </a:r>
            <a:endParaRPr lang="ru-RU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CA6BF945-F985-4A89-9868-A82E90E10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504656" y="2020824"/>
            <a:ext cx="687343" cy="1896697"/>
          </a:xfrm>
          <a:prstGeom prst="rect">
            <a:avLst/>
          </a:prstGeom>
          <a:solidFill>
            <a:schemeClr val="accent3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>
            <a:defPPr>
              <a:defRPr lang="ru-RU"/>
            </a:def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A7B33CF-0773-56F3-9F3B-1619AA6667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0624" y="2189377"/>
            <a:ext cx="3568990" cy="3517679"/>
          </a:xfrm>
        </p:spPr>
        <p:txBody>
          <a:bodyPr tIns="0" bIns="0" rtlCol="0">
            <a:normAutofit/>
          </a:bodyPr>
          <a:lstStyle>
            <a:lvl1pPr>
              <a:defRPr lang="ru-RU" sz="1800"/>
            </a:lvl1pPr>
            <a:lvl2pPr>
              <a:defRPr lang="ru-RU" sz="1800"/>
            </a:lvl2pPr>
            <a:lvl3pPr>
              <a:defRPr lang="ru-RU" sz="1800"/>
            </a:lvl3pPr>
            <a:lvl4pPr>
              <a:defRPr lang="ru-RU" sz="1800"/>
            </a:lvl4pPr>
            <a:lvl5pPr>
              <a:defRPr lang="ru-RU" sz="1800"/>
            </a:lvl5pPr>
          </a:lstStyle>
          <a:p>
            <a:pPr lvl="0" rtl="0"/>
            <a:r>
              <a:rPr lang="ru-RU"/>
              <a:t>Щелкните, чтобы добавить содержимое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4" name="Местозаполнитель таблицы 3">
            <a:extLst>
              <a:ext uri="{FF2B5EF4-FFF2-40B4-BE49-F238E27FC236}">
                <a16:creationId xmlns:a16="http://schemas.microsoft.com/office/drawing/2014/main" id="{EB4A43A1-5A81-D0D1-BD71-0485EDDD4CC8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501469" y="2189377"/>
            <a:ext cx="6565769" cy="3517686"/>
          </a:xfrm>
        </p:spPr>
        <p:txBody>
          <a:bodyPr rtlCol="0"/>
          <a:lstStyle>
            <a:lvl1pPr>
              <a:defRPr lang="ru-RU"/>
            </a:lvl1pPr>
          </a:lstStyle>
          <a:p>
            <a:pPr rtl="0"/>
            <a:r>
              <a:rPr lang="ru-RU"/>
              <a:t>Вставка таблицы</a:t>
            </a:r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E6A39699-E09B-80CC-75A3-1A20865AB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152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1200">
                <a:solidFill>
                  <a:schemeClr val="tx2"/>
                </a:solidFill>
              </a:defRPr>
            </a:lvl1pPr>
          </a:lstStyle>
          <a:p>
            <a:pPr rtl="0"/>
            <a:fld id="{3A4F6043-7A67-491B-98BC-F933DED7226D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2717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два элемента содержимого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2F9955-0460-4A20-8FC6-3005955600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24" y="365125"/>
            <a:ext cx="10654936" cy="1325563"/>
          </a:xfrm>
        </p:spPr>
        <p:txBody>
          <a:bodyPr rtlCol="0">
            <a:normAutofit/>
          </a:bodyPr>
          <a:lstStyle>
            <a:lvl1pPr>
              <a:defRPr lang="ru-RU" sz="4400"/>
            </a:lvl1pPr>
          </a:lstStyle>
          <a:p>
            <a:pPr rtl="0"/>
            <a:r>
              <a:rPr lang="ru-RU" sz="4400"/>
              <a:t>Заголовок слайда </a:t>
            </a:r>
            <a:endParaRPr lang="ru-RU" dirty="0"/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3F255FA-A04D-49F2-8DB4-3CC082D0DBC8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13657" y="2198914"/>
            <a:ext cx="3970218" cy="3445987"/>
          </a:xfrm>
        </p:spPr>
        <p:txBody>
          <a:bodyPr rtlCol="0">
            <a:normAutofit/>
          </a:bodyPr>
          <a:lstStyle>
            <a:lvl1pPr>
              <a:defRPr lang="ru-RU" sz="1800"/>
            </a:lvl1pPr>
            <a:lvl2pPr>
              <a:defRPr lang="ru-RU" sz="1800"/>
            </a:lvl2pPr>
            <a:lvl3pPr>
              <a:defRPr lang="ru-RU" sz="1400"/>
            </a:lvl3pPr>
            <a:lvl4pPr>
              <a:defRPr lang="ru-RU" sz="1200"/>
            </a:lvl4pPr>
            <a:lvl5pPr>
              <a:defRPr lang="ru-RU" sz="1100"/>
            </a:lvl5pPr>
          </a:lstStyle>
          <a:p>
            <a:pPr lvl="0" rtl="0"/>
            <a:r>
              <a:rPr lang="ru-RU"/>
              <a:t>Щелкните, чтобы добавить содержимое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9717496-E470-4CF6-884C-F07390A4688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921213" y="2198914"/>
            <a:ext cx="6154347" cy="3445987"/>
          </a:xfrm>
        </p:spPr>
        <p:txBody>
          <a:bodyPr rtlCol="0">
            <a:normAutofit/>
          </a:bodyPr>
          <a:lstStyle>
            <a:lvl1pPr marL="0" indent="0">
              <a:buNone/>
              <a:defRPr lang="ru-RU" sz="1800"/>
            </a:lvl1pPr>
            <a:lvl2pPr>
              <a:defRPr lang="ru-RU" sz="1800"/>
            </a:lvl2pPr>
            <a:lvl3pPr>
              <a:defRPr lang="ru-RU" sz="1400"/>
            </a:lvl3pPr>
            <a:lvl4pPr>
              <a:defRPr lang="ru-RU" sz="1200"/>
            </a:lvl4pPr>
            <a:lvl5pPr>
              <a:defRPr lang="ru-RU" sz="1100"/>
            </a:lvl5pPr>
          </a:lstStyle>
          <a:p>
            <a:pPr lvl="0" rtl="0"/>
            <a:r>
              <a:rPr lang="ru-RU"/>
              <a:t>Щелкните, чтобы добавить содержимое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53A46AB-E26C-4F66-A0B8-4CDBD5F40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494040" y="4282928"/>
            <a:ext cx="699477" cy="1898809"/>
          </a:xfrm>
          <a:prstGeom prst="rect">
            <a:avLst/>
          </a:prstGeom>
          <a:solidFill>
            <a:schemeClr val="accent3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>
            <a:defPPr>
              <a:defRPr lang="ru-RU"/>
            </a:def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id="{B845EA08-ECD8-E8B5-40BF-E899F315098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1503152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1200">
                <a:solidFill>
                  <a:schemeClr val="tx2"/>
                </a:solidFill>
              </a:defRPr>
            </a:lvl1pPr>
          </a:lstStyle>
          <a:p>
            <a:pPr rtl="0"/>
            <a:fld id="{3A4F6043-7A67-491B-98BC-F933DED7226D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98765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914413-82C1-4EBC-8C6B-BC5F842D13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24" y="365125"/>
            <a:ext cx="10661904" cy="1325563"/>
          </a:xfrm>
        </p:spPr>
        <p:txBody>
          <a:bodyPr rtlCol="0">
            <a:normAutofit/>
          </a:bodyPr>
          <a:lstStyle>
            <a:lvl1pPr>
              <a:lnSpc>
                <a:spcPct val="90000"/>
              </a:lnSpc>
              <a:defRPr lang="ru-RU" sz="44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1" name="Дата 10">
            <a:extLst>
              <a:ext uri="{FF2B5EF4-FFF2-40B4-BE49-F238E27FC236}">
                <a16:creationId xmlns:a16="http://schemas.microsoft.com/office/drawing/2014/main" id="{A25CBB87-BE9B-82CE-8A24-F21EEA036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20ГГ</a:t>
            </a:r>
            <a:endParaRPr lang="ru-RU" dirty="0"/>
          </a:p>
        </p:txBody>
      </p:sp>
      <p:sp>
        <p:nvSpPr>
          <p:cNvPr id="12" name="Нижний колонтитул 11">
            <a:extLst>
              <a:ext uri="{FF2B5EF4-FFF2-40B4-BE49-F238E27FC236}">
                <a16:creationId xmlns:a16="http://schemas.microsoft.com/office/drawing/2014/main" id="{B2131628-C033-9728-C4CF-90CDBCB89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Образец текста нижнего колонтитула</a:t>
            </a:r>
            <a:endParaRPr lang="ru-RU" dirty="0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B67216CA-9A26-BBE7-68A3-9237D22CD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3A4F6043-7A67-491B-98BC-F933DED7226D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Местозаполнитель таблицы 4">
            <a:extLst>
              <a:ext uri="{FF2B5EF4-FFF2-40B4-BE49-F238E27FC236}">
                <a16:creationId xmlns:a16="http://schemas.microsoft.com/office/drawing/2014/main" id="{402F1FD3-6A03-65D9-EE3B-3A0AE0FD8D8F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20688" y="2189377"/>
            <a:ext cx="10661840" cy="3490925"/>
          </a:xfrm>
        </p:spPr>
        <p:txBody>
          <a:bodyPr rtlCol="0"/>
          <a:lstStyle>
            <a:lvl1pPr>
              <a:defRPr lang="ru-RU"/>
            </a:lvl1pPr>
          </a:lstStyle>
          <a:p>
            <a:pPr rtl="0"/>
            <a:r>
              <a:rPr lang="ru-RU"/>
              <a:t>Вставка таблицы</a:t>
            </a:r>
          </a:p>
        </p:txBody>
      </p:sp>
    </p:spTree>
    <p:extLst>
      <p:ext uri="{BB962C8B-B14F-4D97-AF65-F5344CB8AC3E}">
        <p14:creationId xmlns:p14="http://schemas.microsoft.com/office/powerpoint/2010/main" val="2440937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D53B790B-70BD-FD52-2540-F1DA4882170E}"/>
              </a:ext>
            </a:extLst>
          </p:cNvPr>
          <p:cNvSpPr/>
          <p:nvPr/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Times New Roman" panose="02020603050405020304" pitchFamily="18" charset="0"/>
            </a:endParaRPr>
          </a:p>
        </p:txBody>
      </p:sp>
      <p:cxnSp>
        <p:nvCxnSpPr>
          <p:cNvPr id="11" name="Прямая соединительная линия 10" descr="Тэг=ЦветВыделения&#10;Flavor=Light&#10;Целевой объект=линия">
            <a:extLst>
              <a:ext uri="{FF2B5EF4-FFF2-40B4-BE49-F238E27FC236}">
                <a16:creationId xmlns:a16="http://schemas.microsoft.com/office/drawing/2014/main" id="{7D4FC5F0-CBD6-AEEB-4902-28D624068890}"/>
              </a:ext>
            </a:extLst>
          </p:cNvPr>
          <p:cNvCxnSpPr>
            <a:cxnSpLocks/>
          </p:cNvCxnSpPr>
          <p:nvPr/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 descr="Tag=AccentColor&#10;Flavor=Light&#10;Целевой объект=линия">
            <a:extLst>
              <a:ext uri="{FF2B5EF4-FFF2-40B4-BE49-F238E27FC236}">
                <a16:creationId xmlns:a16="http://schemas.microsoft.com/office/drawing/2014/main" id="{FA9EB4DB-DDA5-1A45-7D87-B2BF67D2D1C3}"/>
              </a:ext>
            </a:extLst>
          </p:cNvPr>
          <p:cNvCxnSpPr>
            <a:cxnSpLocks/>
          </p:cNvCxnSpPr>
          <p:nvPr/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2AF870-601F-4570-A8A9-1003F8939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BCCCECD-B6E7-4C40-8A84-65FD5A3F0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ru-RU"/>
            </a:def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43EFA4D-0E39-4E26-B43C-5D1084B3BA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0624" y="6217920"/>
            <a:ext cx="2743200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ru-RU" sz="1200">
                <a:solidFill>
                  <a:schemeClr val="tx2"/>
                </a:solidFill>
                <a:latin typeface="Times New Roman" panose="02020603050405020304" pitchFamily="18" charset="0"/>
              </a:defRPr>
            </a:lvl1pPr>
          </a:lstStyle>
          <a:p>
            <a:r>
              <a:rPr lang="ru-RU" dirty="0"/>
              <a:t>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E8851EA-2F2C-4012-8B96-51179BDD11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67328" y="6217920"/>
            <a:ext cx="7196328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ru-RU" sz="1200">
                <a:solidFill>
                  <a:schemeClr val="tx2"/>
                </a:solidFill>
                <a:latin typeface="Times New Roman" panose="02020603050405020304" pitchFamily="18" charset="0"/>
              </a:defRPr>
            </a:lvl1pPr>
          </a:lstStyle>
          <a:p>
            <a:r>
              <a:rPr lang="ru-RU" dirty="0"/>
              <a:t>Образец текста нижнего колонтитула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7BB8ACB-7A60-4D76-A149-0C57A30E01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152" y="-18288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1200">
                <a:solidFill>
                  <a:schemeClr val="tx2"/>
                </a:solidFill>
                <a:latin typeface="Times New Roman" panose="02020603050405020304" pitchFamily="18" charset="0"/>
              </a:defRPr>
            </a:lvl1pPr>
          </a:lstStyle>
          <a:p>
            <a:fld id="{3A4F6043-7A67-491B-98BC-F933DED7226D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82272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55" r:id="rId2"/>
    <p:sldLayoutId id="2147483856" r:id="rId3"/>
    <p:sldLayoutId id="2147483832" r:id="rId4"/>
    <p:sldLayoutId id="2147483854" r:id="rId5"/>
    <p:sldLayoutId id="2147483857" r:id="rId6"/>
    <p:sldLayoutId id="2147483829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ru-RU" sz="6000" kern="1200">
          <a:solidFill>
            <a:schemeClr val="tx2"/>
          </a:solidFill>
          <a:latin typeface="Times New Roman" panose="02020603050405020304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2"/>
        </a:buClr>
        <a:buFont typeface="Wingdings 2" panose="05020102010507070707" pitchFamily="18" charset="2"/>
        <a:buChar char=""/>
        <a:defRPr lang="ru-RU" sz="1800" kern="1200">
          <a:solidFill>
            <a:schemeClr val="tx2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lang="ru-RU" sz="1800" kern="1200">
          <a:solidFill>
            <a:schemeClr val="tx2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lang="ru-RU" sz="1800" kern="1200">
          <a:solidFill>
            <a:schemeClr val="tx2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lang="ru-RU" sz="1800" kern="1200">
          <a:solidFill>
            <a:schemeClr val="tx2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lang="ru-RU" sz="1800" kern="1200">
          <a:solidFill>
            <a:schemeClr val="tx2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02107B0-826E-4E2E-390A-A0CBF1F86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932" y="837262"/>
            <a:ext cx="8534136" cy="1009468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ГОСУДАРСТВЕННОЕ</a:t>
            </a:r>
            <a:r>
              <a:rPr lang="en-US" sz="1600" dirty="0">
                <a:solidFill>
                  <a:schemeClr val="tx1"/>
                </a:solidFill>
                <a:ea typeface="Roboto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АВТОНОМНОЕ ПРОФЕССИОНАЛЬНОЕ ОБРАЗОВАТЕЛЬНОЕ УЧРЕЖДЕНИЕ СВЕРДЛОВСКОЙ ОБЛАСТИ "ЕКАТЕРИНБУРГСКИЙ КОЛЛЕДЖ ТРАНСПОРТНОГО СТРОИТЕЛЬСТВА</a:t>
            </a:r>
            <a:endParaRPr lang="ru-RU" sz="16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86394C-A1E3-4E53-B317-279C185535E5}"/>
              </a:ext>
            </a:extLst>
          </p:cNvPr>
          <p:cNvSpPr txBox="1"/>
          <p:nvPr/>
        </p:nvSpPr>
        <p:spPr>
          <a:xfrm>
            <a:off x="2381316" y="2644170"/>
            <a:ext cx="742936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4800" dirty="0"/>
              <a:t>РАЗРАБОТКА ВЕБ-САЙТА ДЛЯ ФИТНЕС КЛУБА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D92D77-8E8A-4469-B045-4C92B3BD857F}"/>
              </a:ext>
            </a:extLst>
          </p:cNvPr>
          <p:cNvSpPr txBox="1"/>
          <p:nvPr/>
        </p:nvSpPr>
        <p:spPr>
          <a:xfrm>
            <a:off x="7736541" y="4840941"/>
            <a:ext cx="363967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Выполнила: Горелова Эльвина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Студентка группы ПР-41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Гариев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</a:t>
            </a:r>
          </a:p>
        </p:txBody>
      </p:sp>
    </p:spTree>
    <p:extLst>
      <p:ext uri="{BB962C8B-B14F-4D97-AF65-F5344CB8AC3E}">
        <p14:creationId xmlns:p14="http://schemas.microsoft.com/office/powerpoint/2010/main" val="3885810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FA888F4-7423-498E-A9A1-B9FDB4EBF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656" y="415925"/>
            <a:ext cx="10661904" cy="1325563"/>
          </a:xfrm>
        </p:spPr>
        <p:txBody>
          <a:bodyPr/>
          <a:lstStyle/>
          <a:p>
            <a:r>
              <a:rPr lang="ru-RU" dirty="0"/>
              <a:t>Цель проекта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53705A-630B-4AF1-80A7-2D193183A746}"/>
              </a:ext>
            </a:extLst>
          </p:cNvPr>
          <p:cNvSpPr txBox="1"/>
          <p:nvPr/>
        </p:nvSpPr>
        <p:spPr>
          <a:xfrm>
            <a:off x="1567881" y="1636385"/>
            <a:ext cx="6265793" cy="3349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rgbClr val="0F111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</a:t>
            </a:r>
            <a:r>
              <a:rPr lang="ru-RU" sz="2400" b="0" dirty="0">
                <a:solidFill>
                  <a:srgbClr val="0F111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современного и удобного веб-сайта для фитнес-клуба, который автоматизирует основные процессы работы: запись на тренировки, управление расписанием, контроль абонементов и взаимодействие с клиентами. 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BFEE179-8DCA-42D9-A606-F27126A1E0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2783" y="754144"/>
            <a:ext cx="3493888" cy="5363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163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FA888F4-7423-498E-A9A1-B9FDB4EBF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656" y="415925"/>
            <a:ext cx="10661904" cy="1325563"/>
          </a:xfrm>
        </p:spPr>
        <p:txBody>
          <a:bodyPr/>
          <a:lstStyle/>
          <a:p>
            <a:r>
              <a:rPr lang="ru-RU" dirty="0"/>
              <a:t>Задачи проекта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53705A-630B-4AF1-80A7-2D193183A746}"/>
              </a:ext>
            </a:extLst>
          </p:cNvPr>
          <p:cNvSpPr txBox="1"/>
          <p:nvPr/>
        </p:nvSpPr>
        <p:spPr>
          <a:xfrm>
            <a:off x="1509153" y="1486964"/>
            <a:ext cx="9669780" cy="2241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indent="442913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0F1115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проанализировать предметную область;</a:t>
            </a:r>
            <a:endParaRPr lang="ru-RU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indent="442913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0F1115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разработать требования к программному продукту;</a:t>
            </a:r>
            <a:endParaRPr lang="ru-RU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indent="442913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0F1115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создать базу данных;</a:t>
            </a:r>
            <a:endParaRPr lang="ru-RU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indent="442913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0F1115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реализовать основные функциональные модули.</a:t>
            </a:r>
            <a:endParaRPr lang="ru-RU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4209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FA888F4-7423-498E-A9A1-B9FDB4EBF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656" y="415925"/>
            <a:ext cx="10661904" cy="1325563"/>
          </a:xfrm>
        </p:spPr>
        <p:txBody>
          <a:bodyPr/>
          <a:lstStyle/>
          <a:p>
            <a:r>
              <a:rPr lang="ru-RU" dirty="0"/>
              <a:t>Актуальность проекта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53705A-630B-4AF1-80A7-2D193183A746}"/>
              </a:ext>
            </a:extLst>
          </p:cNvPr>
          <p:cNvSpPr txBox="1"/>
          <p:nvPr/>
        </p:nvSpPr>
        <p:spPr>
          <a:xfrm>
            <a:off x="1603421" y="1538392"/>
            <a:ext cx="5042476" cy="4191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3525">
              <a:lnSpc>
                <a:spcPct val="150000"/>
              </a:lnSpc>
            </a:pPr>
            <a:r>
              <a:rPr lang="ru-RU" sz="2000" b="0" i="0" dirty="0">
                <a:solidFill>
                  <a:srgbClr val="0F111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Сегодня всё больше людей выбирают фитнес, как часть здорового образа жизни</a:t>
            </a:r>
            <a:r>
              <a:rPr lang="ru-RU" sz="2000" dirty="0">
                <a:solidFill>
                  <a:srgbClr val="0F111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000" b="0" i="0" dirty="0">
                <a:solidFill>
                  <a:srgbClr val="0F111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Онлайн-запись на тренировки, управление абонементами и расписанием в реальном времени — ключевые потребности рынка.</a:t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b="0" i="0" dirty="0">
                <a:solidFill>
                  <a:srgbClr val="0F111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Веб-сайт позволяет клиентам быстро бронировать занятия и получать уведомления, что снижает нагрузку на администраторов. 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98CF68C-90FF-444E-98DB-EB4932F1C5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9639" y="725865"/>
            <a:ext cx="4060489" cy="5401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556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FA888F4-7423-498E-A9A1-B9FDB4EBF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656" y="415925"/>
            <a:ext cx="10661904" cy="1325563"/>
          </a:xfrm>
        </p:spPr>
        <p:txBody>
          <a:bodyPr/>
          <a:lstStyle/>
          <a:p>
            <a:r>
              <a:rPr lang="ru-RU" dirty="0"/>
              <a:t>Предметная область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53705A-630B-4AF1-80A7-2D193183A746}"/>
              </a:ext>
            </a:extLst>
          </p:cNvPr>
          <p:cNvSpPr txBox="1"/>
          <p:nvPr/>
        </p:nvSpPr>
        <p:spPr>
          <a:xfrm>
            <a:off x="1556287" y="1434697"/>
            <a:ext cx="9784158" cy="786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b="0" i="0" dirty="0">
                <a:solidFill>
                  <a:srgbClr val="0F111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Проект относится к сфере услуг и бизнес-процессов в фитнес-индустрии. Он охватывает управление клиентами и тренерами.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A72AE2B-6E18-4E99-A93A-6E501A72BB6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874" y="2010285"/>
            <a:ext cx="4725991" cy="4022869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8879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FA888F4-7423-498E-A9A1-B9FDB4EBF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648" y="415925"/>
            <a:ext cx="10661904" cy="1325563"/>
          </a:xfrm>
        </p:spPr>
        <p:txBody>
          <a:bodyPr/>
          <a:lstStyle/>
          <a:p>
            <a:pPr algn="ctr"/>
            <a:r>
              <a:rPr lang="ru-RU" dirty="0"/>
              <a:t>Структура базы данных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61DD79-8138-41F1-9D4F-FDBD1886F80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465620" y="1405759"/>
            <a:ext cx="8082456" cy="450893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92384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FA888F4-7423-498E-A9A1-B9FDB4EBF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656" y="415925"/>
            <a:ext cx="10661904" cy="1325563"/>
          </a:xfrm>
        </p:spPr>
        <p:txBody>
          <a:bodyPr/>
          <a:lstStyle/>
          <a:p>
            <a:r>
              <a:rPr lang="ru-RU" dirty="0"/>
              <a:t>Инструменты разработки</a:t>
            </a:r>
          </a:p>
        </p:txBody>
      </p:sp>
      <p:pic>
        <p:nvPicPr>
          <p:cNvPr id="1030" name="Picture 6" descr="Picture background">
            <a:extLst>
              <a:ext uri="{FF2B5EF4-FFF2-40B4-BE49-F238E27FC236}">
                <a16:creationId xmlns:a16="http://schemas.microsoft.com/office/drawing/2014/main" id="{EF654AC4-2F66-4B77-80F7-AABD023ABE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57" t="9341" r="23294" b="9302"/>
          <a:stretch/>
        </p:blipFill>
        <p:spPr bwMode="auto">
          <a:xfrm>
            <a:off x="7769320" y="1427352"/>
            <a:ext cx="3132084" cy="2730492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</p:pic>
      <p:pic>
        <p:nvPicPr>
          <p:cNvPr id="2" name="Picture 2" descr="Picture background">
            <a:extLst>
              <a:ext uri="{FF2B5EF4-FFF2-40B4-BE49-F238E27FC236}">
                <a16:creationId xmlns:a16="http://schemas.microsoft.com/office/drawing/2014/main" id="{B65B9BA7-246D-4AB4-8338-A1A1F8BD4C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892" y="3704734"/>
            <a:ext cx="4288410" cy="2209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icture background">
            <a:extLst>
              <a:ext uri="{FF2B5EF4-FFF2-40B4-BE49-F238E27FC236}">
                <a16:creationId xmlns:a16="http://schemas.microsoft.com/office/drawing/2014/main" id="{3A3BDB41-D455-45E9-8D70-60E7BBB337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68" y="1602516"/>
            <a:ext cx="4331240" cy="2241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4421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FA888F4-7423-498E-A9A1-B9FDB4EBF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656" y="415925"/>
            <a:ext cx="10661904" cy="1325563"/>
          </a:xfrm>
        </p:spPr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53705A-630B-4AF1-80A7-2D193183A746}"/>
              </a:ext>
            </a:extLst>
          </p:cNvPr>
          <p:cNvSpPr txBox="1"/>
          <p:nvPr/>
        </p:nvSpPr>
        <p:spPr>
          <a:xfrm>
            <a:off x="1546859" y="1477023"/>
            <a:ext cx="9688699" cy="3349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2438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rgbClr val="0F111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разработано полнофункциональное веб-приложение для фитнес-клуба;</a:t>
            </a:r>
          </a:p>
          <a:p>
            <a:pPr indent="452438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0F111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</a:t>
            </a:r>
            <a:r>
              <a:rPr lang="ru-RU" sz="2400" b="0" i="0" dirty="0">
                <a:solidFill>
                  <a:srgbClr val="0F111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еализована система для трех ролей;</a:t>
            </a:r>
          </a:p>
          <a:p>
            <a:pPr indent="452438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0F111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ru-RU" sz="2400" b="0" i="0" dirty="0">
                <a:solidFill>
                  <a:srgbClr val="0F111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оздана онлайн-запись с проверкой доступности мест и управлением расписанием;</a:t>
            </a:r>
          </a:p>
          <a:p>
            <a:pPr indent="452438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rgbClr val="0F111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разработана система уведомлений.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34610A4-A681-45FE-B368-3114BBC1F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3744" y="3762704"/>
            <a:ext cx="2251814" cy="21000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4B7CE2B-9858-4CEE-BEEF-B178860702C6}"/>
              </a:ext>
            </a:extLst>
          </p:cNvPr>
          <p:cNvSpPr txBox="1"/>
          <p:nvPr/>
        </p:nvSpPr>
        <p:spPr>
          <a:xfrm>
            <a:off x="9640614" y="5730099"/>
            <a:ext cx="1164020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0F111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endParaRPr lang="ru-RU" sz="1800" b="0" i="0" dirty="0">
              <a:solidFill>
                <a:srgbClr val="0F111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930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02107B0-826E-4E2E-390A-A0CBF1F86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932" y="837262"/>
            <a:ext cx="8534136" cy="1009468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ГОСУДАРСТВЕННОЕ</a:t>
            </a:r>
            <a:r>
              <a:rPr lang="en-US" sz="1600" dirty="0">
                <a:solidFill>
                  <a:schemeClr val="tx1"/>
                </a:solidFill>
                <a:ea typeface="Roboto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АВТОНОМНОЕ ПРОФЕССИОНАЛЬНОЕ ОБРАЗОВАТЕЛЬНОЕ УЧРЕЖДЕНИЕ СВЕРДЛОВСКОЙ ОБЛАСТИ "ЕКАТЕРИНБУРГСКИЙ КОЛЛЕДЖ ТРАНСПОРТНОГО СТРОИТЕЛЬСТВА</a:t>
            </a:r>
            <a:endParaRPr lang="ru-RU" sz="1600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86394C-A1E3-4E53-B317-279C185535E5}"/>
              </a:ext>
            </a:extLst>
          </p:cNvPr>
          <p:cNvSpPr txBox="1"/>
          <p:nvPr/>
        </p:nvSpPr>
        <p:spPr>
          <a:xfrm>
            <a:off x="2381316" y="2644170"/>
            <a:ext cx="742936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4800" dirty="0"/>
              <a:t>ПЕРЕЙДЕМ </a:t>
            </a:r>
            <a:r>
              <a:rPr lang="ru-RU" sz="4800"/>
              <a:t>К ДЕМОНСТРАЦИИ</a:t>
            </a:r>
            <a:endParaRPr lang="ru-RU" sz="4800" dirty="0"/>
          </a:p>
        </p:txBody>
      </p:sp>
    </p:spTree>
    <p:extLst>
      <p:ext uri="{BB962C8B-B14F-4D97-AF65-F5344CB8AC3E}">
        <p14:creationId xmlns:p14="http://schemas.microsoft.com/office/powerpoint/2010/main" val="2403448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setVTI">
  <a:themeElements>
    <a:clrScheme name="Custom 20">
      <a:dk1>
        <a:srgbClr val="000000"/>
      </a:dk1>
      <a:lt1>
        <a:sysClr val="window" lastClr="FFFFFF"/>
      </a:lt1>
      <a:dk2>
        <a:srgbClr val="2C3948"/>
      </a:dk2>
      <a:lt2>
        <a:srgbClr val="F4F4F4"/>
      </a:lt2>
      <a:accent1>
        <a:srgbClr val="F49D90"/>
      </a:accent1>
      <a:accent2>
        <a:srgbClr val="D6947C"/>
      </a:accent2>
      <a:accent3>
        <a:srgbClr val="BF8484"/>
      </a:accent3>
      <a:accent4>
        <a:srgbClr val="96A9AA"/>
      </a:accent4>
      <a:accent5>
        <a:srgbClr val="DD796C"/>
      </a:accent5>
      <a:accent6>
        <a:srgbClr val="D09145"/>
      </a:accent6>
      <a:hlink>
        <a:srgbClr val="DF686A"/>
      </a:hlink>
      <a:folHlink>
        <a:srgbClr val="F93F1C"/>
      </a:folHlink>
    </a:clrScheme>
    <a:fontScheme name="Dante">
      <a:majorFont>
        <a:latin typeface="Dante"/>
        <a:ea typeface=""/>
        <a:cs typeface=""/>
      </a:majorFont>
      <a:minorFont>
        <a:latin typeface="Dan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976473_TF67338807_Win32" id="{76AE3442-7759-4F22-A978-3DEE1EAB63F8}" vid="{A427BFC0-F09E-4096-BB8B-7F687B37E8F7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B665E41-66EB-401D-940D-8E7024721BE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3B37DAF-AFAF-4561-A80B-C76198EBD31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29436BC-77AE-4AEE-A282-4E162A1CAA7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Дизайн со смещением</Template>
  <TotalTime>337</TotalTime>
  <Words>198</Words>
  <Application>Microsoft Office PowerPoint</Application>
  <PresentationFormat>Широкоэкранный</PresentationFormat>
  <Paragraphs>28</Paragraphs>
  <Slides>9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Arial</vt:lpstr>
      <vt:lpstr>Calibri</vt:lpstr>
      <vt:lpstr>Dante</vt:lpstr>
      <vt:lpstr>Helvetica Neue Medium</vt:lpstr>
      <vt:lpstr>Times New Roman</vt:lpstr>
      <vt:lpstr>Wingdings 2</vt:lpstr>
      <vt:lpstr>OffsetVTI</vt:lpstr>
      <vt:lpstr>ГОСУДАРСТВЕННОЕ АВТОНОМНОЕ ПРОФЕССИОНАЛЬНОЕ ОБРАЗОВАТЕЛЬНОЕ УЧРЕЖДЕНИЕ СВЕРДЛОВСКОЙ ОБЛАСТИ "ЕКАТЕРИНБУРГСКИЙ КОЛЛЕДЖ ТРАНСПОРТНОГО СТРОИТЕЛЬСТВА</vt:lpstr>
      <vt:lpstr>Цель проекта</vt:lpstr>
      <vt:lpstr>Задачи проекта</vt:lpstr>
      <vt:lpstr>Актуальность проекта</vt:lpstr>
      <vt:lpstr>Предметная область</vt:lpstr>
      <vt:lpstr>Структура базы данных</vt:lpstr>
      <vt:lpstr>Инструменты разработки</vt:lpstr>
      <vt:lpstr>Заключение</vt:lpstr>
      <vt:lpstr>ГОСУДАРСТВЕННОЕ АВТОНОМНОЕ ПРОФЕССИОНАЛЬНОЕ ОБРАЗОВАТЕЛЬНОЕ УЧРЕЖДЕНИЕ СВЕРДЛОВСКОЙ ОБЛАСТИ "ЕКАТЕРИНБУРГСКИЙ КОЛЛЕДЖ ТРАНСПОРТНОГО СТРОИТЕЛЬСТВА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ГОСУДАРСТВЕННОЕ АВТОНОМНОЕ ПРОФЕССИОНАЛЬНОЕ ОБРАЗОВАТЕЛЬНОЕ УЧРЕЖДЕНИЕ СВЕРДЛОВСКОЙ ОБЛАСТИ "ЕКАТЕРИНБУРГСКИЙ КОЛЛЕДЖ ТРАНСПОРТНОГО СТРОИТЕЛЬСТВА</dc:title>
  <dc:creator>Эльвина</dc:creator>
  <cp:lastModifiedBy>Эльвина</cp:lastModifiedBy>
  <cp:revision>15</cp:revision>
  <dcterms:created xsi:type="dcterms:W3CDTF">2026-01-18T15:42:44Z</dcterms:created>
  <dcterms:modified xsi:type="dcterms:W3CDTF">2026-01-22T17:51:23Z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